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2" r:id="rId4"/>
    <p:sldId id="293" r:id="rId5"/>
    <p:sldId id="294" r:id="rId6"/>
    <p:sldId id="261" r:id="rId7"/>
    <p:sldId id="262" r:id="rId8"/>
    <p:sldId id="260" r:id="rId9"/>
    <p:sldId id="269" r:id="rId10"/>
    <p:sldId id="286" r:id="rId11"/>
    <p:sldId id="270" r:id="rId12"/>
    <p:sldId id="259" r:id="rId13"/>
    <p:sldId id="279" r:id="rId14"/>
    <p:sldId id="280" r:id="rId15"/>
    <p:sldId id="291" r:id="rId16"/>
    <p:sldId id="264" r:id="rId17"/>
    <p:sldId id="258" r:id="rId18"/>
    <p:sldId id="295" r:id="rId19"/>
    <p:sldId id="297" r:id="rId20"/>
    <p:sldId id="298" r:id="rId21"/>
    <p:sldId id="265" r:id="rId22"/>
    <p:sldId id="266" r:id="rId23"/>
    <p:sldId id="268" r:id="rId24"/>
    <p:sldId id="267" r:id="rId25"/>
    <p:sldId id="287" r:id="rId26"/>
    <p:sldId id="288" r:id="rId27"/>
    <p:sldId id="290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51B"/>
    <a:srgbClr val="FFF136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7B662-E297-4E0D-89E6-5082F69C0C85}" v="1209" dt="2022-11-16T19:24:58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57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0077-42E9-894D-8E06-2FE5DD060817}" type="datetime1">
              <a:rPr lang="de-CH" smtClean="0"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BDDC-0D01-AF47-8B1E-E75ACAE08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2620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2D1D-0B2F-0247-B610-88465B8C20FB}" type="datetime1">
              <a:rPr lang="de-CH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674F-41DF-734F-9B51-7BD49D19D9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8439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674F-41DF-734F-9B51-7BD49D19D916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D24BC6-7C4C-E141-B1A9-A52AEEC58D53}" type="datetime1">
              <a:rPr lang="de-CH" smtClean="0"/>
              <a:t>18.01.2023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Überschrift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16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674F-41DF-734F-9B51-7BD49D19D9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D24BC6-7C4C-E141-B1A9-A52AEEC58D53}" type="datetime1">
              <a:rPr lang="de-CH" smtClean="0"/>
              <a:pPr/>
              <a:t>18.01.2023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Überschrift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674F-41DF-734F-9B51-7BD49D19D9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D24BC6-7C4C-E141-B1A9-A52AEEC58D53}" type="datetime1">
              <a:rPr lang="de-CH" smtClean="0"/>
              <a:pPr/>
              <a:t>18.01.2023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Überschrift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16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674F-41DF-734F-9B51-7BD49D19D91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D24BC6-7C4C-E141-B1A9-A52AEEC58D53}" type="datetime1">
              <a:rPr lang="de-CH" smtClean="0"/>
              <a:pPr/>
              <a:t>18.01.2023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Überschrift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16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6B4B-6714-4185-B802-BBB225ABDD7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7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619-664E-5144-9F8F-63D5E4B6C5E0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3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69E3-DC08-C949-BA3F-897A4D929F8A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9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0925-CFEA-C745-AF95-FFD326BD3D30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2DA6-C1CE-2547-B938-7B308698C838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7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38A3-5EC6-DB45-982C-82E533D9D0FB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C283-612B-E540-A7EF-10C4D7FD40F8}" type="datetime1">
              <a:rPr lang="de-CH" smtClean="0"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8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E48-F0A4-E040-930F-E5D64B54623B}" type="datetime1">
              <a:rPr lang="de-CH" smtClean="0"/>
              <a:t>18.01.2023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6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EEE7-9DC0-4D4E-80BA-37F83924F88E}" type="datetime1">
              <a:rPr lang="de-CH" smtClean="0"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1AC4-16A6-4040-B712-442B65C6612F}" type="datetime1">
              <a:rPr lang="de-CH" smtClean="0"/>
              <a:t>18.01.2023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67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39EE-BD21-6041-B0B5-01BF4AEA8D49}" type="datetime1">
              <a:rPr lang="de-CH" smtClean="0"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7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1C3D-2C36-C847-8080-4AA27AB8E94C}" type="datetime1">
              <a:rPr lang="de-CH" smtClean="0"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1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B2B2B2"/>
            </a:gs>
            <a:gs pos="37000">
              <a:schemeClr val="bg1">
                <a:lumMod val="65000"/>
              </a:schemeClr>
            </a:gs>
            <a:gs pos="60000">
              <a:schemeClr val="bg1">
                <a:lumMod val="85000"/>
              </a:schemeClr>
            </a:gs>
            <a:gs pos="79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4B94-06EC-ED48-AB4D-ABC6465273BC}" type="datetime1">
              <a:rPr lang="de-CH" smtClean="0"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FED-9934-D547-AAE7-AE2279662E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>
          <a:blip r:embed="rId2"/>
          <a:srcRect/>
          <a:stretch/>
        </p:blipFill>
        <p:spPr bwMode="auto">
          <a:xfrm>
            <a:off x="3220356" y="1548839"/>
            <a:ext cx="3015234" cy="376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F0ADFED-9934-D547-AAE7-AE2279662E93}" type="slidenum">
              <a:rPr lang="de-DE" smtClean="0"/>
              <a:pPr>
                <a:spcAft>
                  <a:spcPts val="600"/>
                </a:spcAft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3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Verein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7573" y="1607711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So haben wir: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Dorffest 2014 durchgeführt 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>
                <a:latin typeface="Arial" panose="020B0604020202020204" pitchFamily="34" charset="0"/>
                <a:cs typeface="Arial" panose="020B0604020202020204" pitchFamily="34" charset="0"/>
              </a:rPr>
              <a:t>Zweimal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erfolgreich die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Speichä-Chiubi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durchgeführt 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Konnten den Spielplatz beim Schulhaus mitfinanzieren </a:t>
            </a:r>
          </a:p>
          <a:p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Spende an BEWO</a:t>
            </a:r>
          </a:p>
          <a:p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10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0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Termin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12419"/>
            <a:ext cx="8229600" cy="55678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Zeitpunkt des Festes:		</a:t>
            </a:r>
          </a:p>
          <a:p>
            <a:pPr marL="0" indent="0" algn="ctr">
              <a:buNone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14./15./16. Juni 2024</a:t>
            </a:r>
            <a:endParaRPr lang="de-DE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Mit dem Dorffest wollen wir den Frühsommer einläuten.</a:t>
            </a:r>
          </a:p>
          <a:p>
            <a:pPr marL="0" indent="0">
              <a:buNone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Warum diese Daten?</a:t>
            </a:r>
          </a:p>
          <a:p>
            <a:pPr marL="0" indent="0">
              <a:buNone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50 Jahre nach dem Dorffest für das Altersheim Oberburg 1974</a:t>
            </a:r>
          </a:p>
          <a:p>
            <a:pPr>
              <a:spcAft>
                <a:spcPts val="600"/>
              </a:spcAft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10 Jahre nach dem Dorffest im 2014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11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Festivitäten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607127"/>
            <a:ext cx="8229600" cy="4525963"/>
          </a:xfrm>
        </p:spPr>
        <p:txBody>
          <a:bodyPr>
            <a:normAutofit/>
          </a:bodyPr>
          <a:lstStyle/>
          <a:p>
            <a:pPr marL="450850" indent="0">
              <a:buNone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Freitag</a:t>
            </a:r>
          </a:p>
          <a:p>
            <a:pPr marL="0" indent="0" algn="ctr">
              <a:buNone/>
            </a:pP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17.00 bis 02.00 Uhr</a:t>
            </a:r>
          </a:p>
          <a:p>
            <a:pPr marL="914400" lvl="2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2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Dorffestbetrieb mit:</a:t>
            </a:r>
          </a:p>
          <a:p>
            <a:pPr marL="450850" lvl="2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3750" lvl="2" indent="-342900">
              <a:spcBef>
                <a:spcPts val="150"/>
              </a:spcBef>
              <a:spcAft>
                <a:spcPts val="15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Marktständen</a:t>
            </a:r>
          </a:p>
          <a:p>
            <a:pPr marL="793750" lvl="2" indent="-342900">
              <a:spcBef>
                <a:spcPts val="150"/>
              </a:spcBef>
              <a:spcAft>
                <a:spcPts val="15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Musik </a:t>
            </a:r>
          </a:p>
          <a:p>
            <a:pPr marL="793750" lvl="2" indent="-342900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Barbetrieb /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Beizli`s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93750" lvl="2" indent="-342900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Verpflegungsmöglichkeiten</a:t>
            </a:r>
          </a:p>
          <a:p>
            <a:pPr marL="457200" lvl="1" indent="0">
              <a:buNone/>
            </a:pPr>
            <a:endParaRPr lang="de-DE" sz="1400" dirty="0"/>
          </a:p>
          <a:p>
            <a:pPr lvl="2"/>
            <a:endParaRPr lang="de-DE" sz="1000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12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Festivitäten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568634"/>
            <a:ext cx="8229600" cy="5210826"/>
          </a:xfrm>
        </p:spPr>
        <p:txBody>
          <a:bodyPr>
            <a:normAutofit/>
          </a:bodyPr>
          <a:lstStyle/>
          <a:p>
            <a:pPr marL="450850" indent="0">
              <a:buNone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Samstag</a:t>
            </a:r>
          </a:p>
          <a:p>
            <a:pPr marL="450850" indent="0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11.00 Uhr bis Ende </a:t>
            </a:r>
          </a:p>
          <a:p>
            <a:pPr lvl="2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Dorffestbetrieb mit vielen Marktständen,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Beizlis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und Verpflegungsständen</a:t>
            </a:r>
          </a:p>
          <a:p>
            <a:pPr lvl="2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Nachmittagsaktivitäten (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Spass, Spiel)  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14.00 bis 16.00 Uhr</a:t>
            </a:r>
          </a:p>
          <a:p>
            <a:pPr lvl="2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Festumzug vom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Chipf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bis zu den Schulanlagen</a:t>
            </a:r>
          </a:p>
          <a:p>
            <a:pPr lvl="2"/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18.00 Uhr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Abendunterhaltung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13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Festivitäten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508919"/>
            <a:ext cx="8229600" cy="5257800"/>
          </a:xfrm>
        </p:spPr>
        <p:txBody>
          <a:bodyPr>
            <a:normAutofit lnSpcReduction="10000"/>
          </a:bodyPr>
          <a:lstStyle/>
          <a:p>
            <a:pPr marL="450850" indent="0">
              <a:buNone/>
            </a:pP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Sonntag</a:t>
            </a:r>
          </a:p>
          <a:p>
            <a:pPr marL="450850" indent="0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09.30 bis 18.00 Uhr </a:t>
            </a:r>
          </a:p>
          <a:p>
            <a:pPr lvl="2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Dorffestbetrieb mit vielen Marktständen, Stüblis, </a:t>
            </a:r>
            <a:r>
              <a:rPr lang="de-DE" sz="2100" dirty="0" err="1">
                <a:latin typeface="Arial" panose="020B0604020202020204" pitchFamily="34" charset="0"/>
                <a:cs typeface="Arial" panose="020B0604020202020204" pitchFamily="34" charset="0"/>
              </a:rPr>
              <a:t>Beizlis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 und Verpflegungsständen</a:t>
            </a: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09.30 Uhr </a:t>
            </a: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	Predigt </a:t>
            </a:r>
          </a:p>
          <a:p>
            <a:pPr marL="457200" lvl="1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12.00 bis 17.00 Uhr</a:t>
            </a: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Nachmittagsaktivitäten (</a:t>
            </a:r>
            <a:r>
              <a:rPr lang="de-CH" sz="2100" dirty="0">
                <a:latin typeface="Arial" panose="020B0604020202020204" pitchFamily="34" charset="0"/>
                <a:cs typeface="Arial" panose="020B0604020202020204" pitchFamily="34" charset="0"/>
              </a:rPr>
              <a:t>Spass, Spiel für Gross und Klein)  </a:t>
            </a:r>
          </a:p>
          <a:p>
            <a:pPr marL="457200" lvl="1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17.15 Uhr</a:t>
            </a:r>
          </a:p>
          <a:p>
            <a:pPr marL="1165225" lvl="1" indent="-263525">
              <a:buFont typeface="Arial" panose="020B0604020202020204" pitchFamily="34" charset="0"/>
              <a:buChar char="•"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Siegerehrungen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14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Festivitäten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687369"/>
            <a:ext cx="8229600" cy="5257800"/>
          </a:xfrm>
        </p:spPr>
        <p:txBody>
          <a:bodyPr>
            <a:normAutofit/>
          </a:bodyPr>
          <a:lstStyle/>
          <a:p>
            <a:pPr marL="450850" indent="0">
              <a:buNone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Sonntag</a:t>
            </a:r>
          </a:p>
          <a:p>
            <a:pPr marL="450850" indent="0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lvl="1" indent="-263525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Brunch am Sonntag…. </a:t>
            </a:r>
          </a:p>
          <a:p>
            <a:pPr marL="1165225" lvl="1" indent="-263525">
              <a:buFont typeface="Arial" panose="020B0604020202020204" pitchFamily="34" charset="0"/>
              <a:buChar char="•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lvl="1" indent="-263525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Beim letzten Dorffest ging der Sonntagsbrunch ein wenig unter. Dies könnte man ev. besser machen…  </a:t>
            </a:r>
          </a:p>
          <a:p>
            <a:pPr marL="1165225" lvl="1" indent="-263525">
              <a:buFont typeface="Arial" panose="020B0604020202020204" pitchFamily="34" charset="0"/>
              <a:buChar char="•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lvl="1" indent="-263525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Ideen? </a:t>
            </a:r>
          </a:p>
          <a:p>
            <a:pPr marL="1165225" lvl="1" indent="-263525">
              <a:buFont typeface="Arial" panose="020B0604020202020204" pitchFamily="34" charset="0"/>
              <a:buChar char="•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lvl="1" indent="-263525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Möchte dies ein Verein für sich beanspruchen? 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15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5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Aktivitäten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353" y="1830387"/>
            <a:ext cx="73914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Märit</a:t>
            </a:r>
          </a:p>
          <a:p>
            <a:pPr>
              <a:spcAft>
                <a:spcPts val="6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Umzug</a:t>
            </a:r>
          </a:p>
          <a:p>
            <a:pPr>
              <a:spcAft>
                <a:spcPts val="6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EM-Übertragung</a:t>
            </a:r>
          </a:p>
          <a:p>
            <a:pPr>
              <a:spcAft>
                <a:spcPts val="6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Musikalische Unterhaltung  </a:t>
            </a:r>
          </a:p>
          <a:p>
            <a:pPr>
              <a:spcAft>
                <a:spcPts val="6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Nachmittagsaktivitäten (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Spass, Spiel für Gross und Klein)  </a:t>
            </a:r>
          </a:p>
          <a:p>
            <a:pPr>
              <a:spcAft>
                <a:spcPts val="600"/>
              </a:spcAft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Wettbewerbe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600"/>
              </a:spcAft>
            </a:pPr>
            <a:r>
              <a:rPr lang="de-DE" sz="1900" dirty="0"/>
              <a:t>....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16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Märit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3587" y="2012949"/>
            <a:ext cx="8229600" cy="4525963"/>
          </a:xfrm>
        </p:spPr>
        <p:txBody>
          <a:bodyPr>
            <a:normAutofit/>
          </a:bodyPr>
          <a:lstStyle/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Es ist ein Märit geplant, der allen etwas bieten soll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Marktstände werden gesucht und angeschrieben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Food Stände werden nur für einheimische Vereine und Gewerbebetriebe bewilligt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Flohmarkt 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17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895"/>
            <a:ext cx="8229600" cy="1143000"/>
          </a:xfrm>
        </p:spPr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Umzug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51" y="1184790"/>
            <a:ext cx="8214754" cy="19547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Samstag, 15.06.2024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13:30 – 14:30 Uhr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Schule, Vereine, Gewerbe, unter musikalischer Begleitung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unter dem Motto 1974 bis 2024 sind unzählige Bilder möglich: </a:t>
            </a:r>
            <a:b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Mode / Musik / Ereignisse / Erfindungen / Arbeit / Sport / Spiel</a:t>
            </a:r>
          </a:p>
          <a:p>
            <a:pPr marL="457200" lvl="1" indent="0">
              <a:buNone/>
              <a:tabLst>
                <a:tab pos="1077913" algn="l"/>
              </a:tabLst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38" y="3749285"/>
            <a:ext cx="2276343" cy="225526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D45BE6F-8204-4AC2-B35F-5E41C2C03A04}"/>
              </a:ext>
            </a:extLst>
          </p:cNvPr>
          <p:cNvSpPr txBox="1"/>
          <p:nvPr/>
        </p:nvSpPr>
        <p:spPr>
          <a:xfrm>
            <a:off x="868708" y="3214925"/>
            <a:ext cx="60791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Ereignisse: 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Sport: WM oder EM Sieger/Innen 1974-2022,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Fussballnationen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Schwingen, Turnen, Skifahren, usw.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Gesundheit/ Politik / Allg.: COVID, Klimawandel, Auswirkungen,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Integration, Lehrplan 21, Alpaufzug usw.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Erfindungen und Technologie:</a:t>
            </a:r>
            <a:b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Handy, Facebook, Influencer, E-Auto, E-Bike, E-Roller usw.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Mode, Spiel und </a:t>
            </a:r>
            <a:r>
              <a:rPr lang="de-DE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Kleider-Trends, Frisuren von bis, Partys (Street Parade, Festivals), 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Musik vom Alphorn zur Rockgruppe, Spiele vom Schach bis zum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Metaverse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Arbeit: 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Jedes Handwerk in Oberburg von 1974  bis zum Home Office 2024.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Jeder Verein mit ihren Ereignissen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wie 2014  mit einem Sammeltuch</a:t>
            </a:r>
            <a:endParaRPr lang="de-DE" sz="1400" b="1" dirty="0">
              <a:solidFill>
                <a:srgbClr val="E685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Verbinder: gekrümmt 92">
            <a:extLst>
              <a:ext uri="{FF2B5EF4-FFF2-40B4-BE49-F238E27FC236}">
                <a16:creationId xmlns:a16="http://schemas.microsoft.com/office/drawing/2014/main" id="{33691802-71A8-421E-A436-F60E22A738FF}"/>
              </a:ext>
            </a:extLst>
          </p:cNvPr>
          <p:cNvCxnSpPr>
            <a:cxnSpLocks/>
          </p:cNvCxnSpPr>
          <p:nvPr/>
        </p:nvCxnSpPr>
        <p:spPr>
          <a:xfrm>
            <a:off x="395536" y="433628"/>
            <a:ext cx="8532948" cy="624524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6112E9FA-D600-4D89-B58C-08EE158697BD}"/>
              </a:ext>
            </a:extLst>
          </p:cNvPr>
          <p:cNvSpPr txBox="1"/>
          <p:nvPr/>
        </p:nvSpPr>
        <p:spPr>
          <a:xfrm>
            <a:off x="215516" y="48763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Spiel ohne Grenzen / Ninja Warrior   Oberburg für Klein und Gross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03B391-2FFA-4B45-9976-7558B513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66469"/>
            <a:ext cx="4860032" cy="43204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CA46BE-9759-47FA-8547-24BD96EE6BA3}"/>
              </a:ext>
            </a:extLst>
          </p:cNvPr>
          <p:cNvSpPr txBox="1"/>
          <p:nvPr/>
        </p:nvSpPr>
        <p:spPr>
          <a:xfrm>
            <a:off x="287982" y="1319331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Vereine stellen in ihrem Standort ein Hindernis oder Spiel zur Verfügung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für die Kleinen stehen die einzelnen Spiele im Vordergrund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Ab 11 Jahren gibt es einen Wettkampf von Hindernis zu Hindernis.  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425283B-BDA3-4A09-8D64-2B2464B6F6F6}"/>
              </a:ext>
            </a:extLst>
          </p:cNvPr>
          <p:cNvSpPr txBox="1"/>
          <p:nvPr/>
        </p:nvSpPr>
        <p:spPr>
          <a:xfrm>
            <a:off x="468461" y="3429000"/>
            <a:ext cx="34833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Kategorien: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5-10 Jahre nur Spass / Spiel 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11-13 Jahre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14-17 Jahre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ab 18 Jahre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72F09FD-8570-4E59-B9F5-A2313451B643}"/>
              </a:ext>
            </a:extLst>
          </p:cNvPr>
          <p:cNvSpPr txBox="1"/>
          <p:nvPr/>
        </p:nvSpPr>
        <p:spPr>
          <a:xfrm>
            <a:off x="468461" y="4976055"/>
            <a:ext cx="3743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Anmeldung für Rennen: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Samstag ab 16:00 Uhr 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  bis Sonntag 14:00 Uhr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Wertung: 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• schnellster Lauf zählt / </a:t>
            </a: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wer Hindernis nicht schafft fällt raus</a:t>
            </a:r>
          </a:p>
        </p:txBody>
      </p:sp>
    </p:spTree>
    <p:extLst>
      <p:ext uri="{BB962C8B-B14F-4D97-AF65-F5344CB8AC3E}">
        <p14:creationId xmlns:p14="http://schemas.microsoft.com/office/powerpoint/2010/main" val="69808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/>
          <p:nvPr/>
        </p:nvPicPr>
        <p:blipFill>
          <a:blip r:embed="rId3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51" y="1193934"/>
            <a:ext cx="852524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Herzlich willkommen zur</a:t>
            </a:r>
          </a:p>
          <a:p>
            <a:pPr marL="0" indent="0" algn="ctr">
              <a:buNone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 Infoveranstaltung</a:t>
            </a:r>
          </a:p>
          <a:p>
            <a:pPr marL="0" indent="0" algn="ctr">
              <a:buNone/>
            </a:pP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Dorffest 2024 </a:t>
            </a:r>
          </a:p>
          <a:p>
            <a:pPr marL="0" indent="0" algn="ctr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2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E7DD98-2A5F-44BD-8D3F-3104F819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2" y="2569064"/>
            <a:ext cx="2748029" cy="333468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9AE7099-3157-4520-B7B4-73B8175C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32" y="3978721"/>
            <a:ext cx="5869913" cy="21087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493" y="141185"/>
            <a:ext cx="6169231" cy="1143000"/>
          </a:xfrm>
        </p:spPr>
        <p:txBody>
          <a:bodyPr>
            <a:normAutofit/>
          </a:bodyPr>
          <a:lstStyle/>
          <a:p>
            <a:r>
              <a:rPr lang="de-DE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Änteli</a:t>
            </a:r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     fischen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409" y="417486"/>
            <a:ext cx="482922" cy="535069"/>
          </a:xfrm>
          <a:prstGeom prst="rect">
            <a:avLst/>
          </a:prstGeom>
        </p:spPr>
      </p:pic>
      <p:pic>
        <p:nvPicPr>
          <p:cNvPr id="30" name="Bild 4"/>
          <p:cNvPicPr/>
          <p:nvPr/>
        </p:nvPicPr>
        <p:blipFill>
          <a:blip r:embed="rId5"/>
          <a:srcRect/>
          <a:stretch/>
        </p:blipFill>
        <p:spPr bwMode="auto">
          <a:xfrm>
            <a:off x="8226021" y="394769"/>
            <a:ext cx="537047" cy="66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4DB6806-6B81-4B90-BD6F-387986639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8" y="954249"/>
            <a:ext cx="482922" cy="53506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2AC6D2F-0CA0-48E4-89B9-6A768C8BC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81" y="372818"/>
            <a:ext cx="482922" cy="53506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E3064A9-2B15-4169-AF53-1A3468C8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39" y="195328"/>
            <a:ext cx="482922" cy="53506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5D24DF3-6A0A-4CE0-912D-A31719FF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33" y="1417513"/>
            <a:ext cx="482922" cy="535069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A5F5A3C-5BE7-4A3A-95DE-C004FD679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773804"/>
            <a:ext cx="482922" cy="53506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4E08FA7-93EF-41CA-9F6A-0B1F97961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35" y="3488814"/>
            <a:ext cx="482922" cy="53506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923AE1A-98D6-49A5-80BA-A087D2D7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303" y="3232598"/>
            <a:ext cx="482922" cy="53506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EC7E9BA9-FA9B-48B5-AA62-14F0F3F4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409" y="4369356"/>
            <a:ext cx="141399" cy="1566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59128D2-D300-4B05-B160-90328734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879279"/>
            <a:ext cx="482922" cy="53506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845580D-E1B4-46D8-B53D-792B1459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083" y="2688372"/>
            <a:ext cx="482922" cy="535069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5BD3B165-F05E-4278-BDFC-3BA577F01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263" y="406774"/>
            <a:ext cx="482922" cy="53506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4DAC267-EEC4-4FAB-A9BF-ED8FBC23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04" y="4475467"/>
            <a:ext cx="141399" cy="15666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7011939-85A1-4E9B-9DE5-560EF982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42" y="4203947"/>
            <a:ext cx="141399" cy="15666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4D6ED31-E297-40B8-B5B3-7694B7A7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408" y="4838325"/>
            <a:ext cx="141399" cy="15666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2724053-DABD-4AB5-BDB4-F54DFEFBA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741" y="4483604"/>
            <a:ext cx="141399" cy="15666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AA172E5-5D81-443B-AF3C-2CEA99937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10" y="4689871"/>
            <a:ext cx="141399" cy="15666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6A45C6B4-5934-417C-A0A8-2E1C4058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378" y="4592093"/>
            <a:ext cx="141399" cy="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Was bieten wir als Organisator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3419" y="1739900"/>
            <a:ext cx="4449927" cy="3770363"/>
          </a:xfrm>
        </p:spPr>
        <p:txBody>
          <a:bodyPr>
            <a:normAutofit/>
          </a:bodyPr>
          <a:lstStyle/>
          <a:p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Media / Internet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Anlagen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Getränke (Mineral, Bier, Wein)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Bühnen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Stände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Zelte (auf Anfrage)</a:t>
            </a:r>
          </a:p>
          <a:p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21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8227229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197264" y="1752600"/>
            <a:ext cx="3822045" cy="377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Bewilligungen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Werbung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Tombola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Strom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Entsorgung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WC Anlagen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Wasser (bedingt)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Parkplatz /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2147" y="5794579"/>
            <a:ext cx="702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Schönes Wetter!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Standbetreiber bringen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0388" y="1675470"/>
            <a:ext cx="6168935" cy="4525963"/>
          </a:xfrm>
        </p:spPr>
        <p:txBody>
          <a:bodyPr>
            <a:normAutofit/>
          </a:bodyPr>
          <a:lstStyle/>
          <a:p>
            <a:endParaRPr lang="de-DE" sz="1900" dirty="0"/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Zelt oder eigener Stand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Mobiliar, Tische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Küche (sofern nötig)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Essen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Spirituosen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22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5645" y="1576644"/>
            <a:ext cx="79121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Wir finanzieren uns: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durch den Verkauf von Standflächen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Tombola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Sponsoren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Wettbewerb 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Getränke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23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Sponsoren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3318" y="1593273"/>
            <a:ext cx="7861300" cy="4756150"/>
          </a:xfrm>
        </p:spPr>
        <p:txBody>
          <a:bodyPr>
            <a:noAutofit/>
          </a:bodyPr>
          <a:lstStyle/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Wir suchen Sponsoren zur Finanzierung des Festes und weiterer Aktivitäten.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Sponsoren werden über den Dorffestverein verwaltet.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Vereine dürfen keine Sponsoren für diesen Anlass suchen.</a:t>
            </a:r>
          </a:p>
          <a:p>
            <a:pPr lvl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Eine Absprache mit uns ist notwendig</a:t>
            </a:r>
          </a:p>
          <a:p>
            <a:pPr marL="457200" lvl="1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Werbung wird durch uns verwaltet. Bei Unklarheiten bitten wir um Rücksprache mit dem OK. 	</a:t>
            </a:r>
          </a:p>
          <a:p>
            <a:pPr marL="914400" lvl="2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24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Getränke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4045" y="1759744"/>
            <a:ext cx="7861300" cy="4756150"/>
          </a:xfrm>
        </p:spPr>
        <p:txBody>
          <a:bodyPr>
            <a:no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Getränke müssen über den Verein Dorffeste bezogen werden.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Preise für Wein, Bier, Mineral sind bei allen gleich.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Möchten Sie ein spezielles Bier oder Wein verkaufen? Können Sie! Wir lösen es über einen Zapfenbetrag. Sprechen Sie uns an.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25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Getränke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Food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1027" y="1827212"/>
            <a:ext cx="7861300" cy="4756150"/>
          </a:xfrm>
        </p:spPr>
        <p:txBody>
          <a:bodyPr>
            <a:no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Jeder Verein darf Getränke und Spirituosen verkaufen.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Beim Food möchten wir bei der Anmeldung wissen, was Sie verkaufen möchten, damit wir dies koordinieren können.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26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7899" y="1383396"/>
            <a:ext cx="7861300" cy="5094478"/>
          </a:xfrm>
        </p:spPr>
        <p:txBody>
          <a:bodyPr>
            <a:no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Jeder Verein muss für die Auf- und Abbauphasen 2 Personen zur Verfügung stellen.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Weitere Unterstützung für den Festbetrieb ist noch zu bestimmen</a:t>
            </a:r>
            <a:r>
              <a:rPr lang="de-DE" sz="2000" dirty="0"/>
              <a:t>.  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27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5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Kosten für Vereine und Gewerbe 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295320"/>
              </p:ext>
            </p:extLst>
          </p:nvPr>
        </p:nvGraphicFramePr>
        <p:xfrm>
          <a:off x="821663" y="1854200"/>
          <a:ext cx="8119136" cy="355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Kosten für die Vereine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Was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Fläche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Preis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zusätzliche m2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Standplatz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Aussenbereich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fester Boden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Standplatz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Aussenbereich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Rasen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Standplatz Innenbereich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Aula Anbau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450.00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Aula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380.00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Aula Bühne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220.00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Turnhalle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Stöckernfeld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290m2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900.00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28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Märit Stände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8254" y="1759744"/>
            <a:ext cx="8343900" cy="4756150"/>
          </a:xfrm>
        </p:spPr>
        <p:txBody>
          <a:bodyPr>
            <a:normAutofit fontScale="77500" lnSpcReduction="20000"/>
          </a:bodyPr>
          <a:lstStyle/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Standgeldgelder sind inkl. Strom 220 Volt (Verlängerungskabel/Kabelrolle ist Sache des Standbetreibers).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Standplatzmiete für alle 3 Tage mit eigenem Stand Masse 3x2m:	</a:t>
            </a:r>
          </a:p>
          <a:p>
            <a:pPr marL="35560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Fr. 120.—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Standplatzmiete für alle 3 Tage mit eigenem Stand Masse 4x2m:	</a:t>
            </a:r>
          </a:p>
          <a:p>
            <a:pPr marL="35560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Fr. 130.—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Standplatzmiete für alle 3 Tage mit eigenem Stand Masse 5x2m:	</a:t>
            </a:r>
          </a:p>
          <a:p>
            <a:pPr marL="35560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Fr. 140.—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Standplatzmiete für alle 3 Tage mit eigenem Stand Masse 6x2m:	</a:t>
            </a:r>
          </a:p>
          <a:p>
            <a:pPr marL="35560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Fr. 150.--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Standplatzmiete für alle 3 Tage inkl. bereitgestelltem Stand 3x3 m: </a:t>
            </a:r>
          </a:p>
          <a:p>
            <a:pPr marL="355600" indent="0"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Fr. 150.—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29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/>
          <p:nvPr/>
        </p:nvPicPr>
        <p:blipFill>
          <a:blip r:embed="rId3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1C9E9C2-8150-4EB4-8D95-67629050B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2150541" y="1870007"/>
            <a:ext cx="2373518" cy="235957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05601" y="5499691"/>
            <a:ext cx="2133600" cy="330524"/>
          </a:xfrm>
        </p:spPr>
        <p:txBody>
          <a:bodyPr/>
          <a:lstStyle/>
          <a:p>
            <a:fld id="{FF0ADFED-9934-D547-AAE7-AE2279662E93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E07A108-ED3A-4587-83C8-7CD392E859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73586" y="715284"/>
            <a:ext cx="5087004" cy="8451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FC90FE-98AA-4C6A-B0AF-F2D3B8A4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78132" y="4199294"/>
            <a:ext cx="1794973" cy="23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53F987-7F8D-4255-A223-0052107B1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70" y="4559680"/>
            <a:ext cx="2393297" cy="188002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DB4FA1-2F92-4910-B12E-B99E6EE8C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764682" y="4724717"/>
            <a:ext cx="2209445" cy="186634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8A70CC-1ED8-48FA-9BE0-6DCA683D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0015" y="1609544"/>
            <a:ext cx="2013048" cy="26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5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Fortsetzung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..?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1382" y="1637139"/>
            <a:ext cx="8445500" cy="4525963"/>
          </a:xfrm>
        </p:spPr>
        <p:txBody>
          <a:bodyPr>
            <a:noAutofit/>
          </a:bodyPr>
          <a:lstStyle/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Anmeldefrist bis Ende März 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Anlagen werden nach Eingang der Anmeldungen verteilt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Anmeldeformulare für Anlagen/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Märit</a:t>
            </a:r>
            <a:r>
              <a:rPr lang="de-DE" sz="1900">
                <a:latin typeface="Arial" panose="020B0604020202020204" pitchFamily="34" charset="0"/>
                <a:cs typeface="Arial" panose="020B0604020202020204" pitchFamily="34" charset="0"/>
              </a:rPr>
              <a:t>/Umzug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liegen auf </a:t>
            </a:r>
          </a:p>
          <a:p>
            <a:pPr marL="457200" lvl="1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Teilprojekte mit OK-Mitgliedern und Interessierten bilden</a:t>
            </a:r>
          </a:p>
          <a:p>
            <a:pPr marL="698500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Teilprojekt Umzug</a:t>
            </a:r>
          </a:p>
          <a:p>
            <a:pPr marL="1098550" lvl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Joy Schaffer</a:t>
            </a:r>
          </a:p>
          <a:p>
            <a:pPr marL="1098550" lvl="1"/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Teilprojekt Festivitäten</a:t>
            </a:r>
          </a:p>
          <a:p>
            <a:pPr marL="1098550" lvl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Dario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Digirolamo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Bei Interesse zum Mitmachen in einem Teilprojekt </a:t>
            </a:r>
          </a:p>
          <a:p>
            <a:pPr marL="35560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soll sich die-/derjenige bei uns melden.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30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/>
          <p:nvPr/>
        </p:nvPicPr>
        <p:blipFill>
          <a:blip r:embed="rId3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107" y="136525"/>
            <a:ext cx="8686800" cy="2195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Dorffest 2014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1588E9D8-2E8A-4300-8F76-8B5ED97D7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9" y="2149179"/>
            <a:ext cx="4040804" cy="21957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E3216D3-671E-48E4-8AFB-B3EEE0546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939" y="1563545"/>
            <a:ext cx="2822607" cy="18104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B074FDD-6A48-4E8A-AEA1-19113F686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022" y="4056709"/>
            <a:ext cx="3529164" cy="2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49431E3D-A92C-45CF-9F76-943826B74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017" y="4854424"/>
            <a:ext cx="1233347" cy="4572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CEE654-1CCF-48F5-91E3-CB83F171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60" y="5579909"/>
            <a:ext cx="679985" cy="72066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770B603-1465-40F2-AEE0-4DB5322BE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941" y="4505449"/>
            <a:ext cx="801003" cy="886779"/>
          </a:xfrm>
          <a:prstGeom prst="rect">
            <a:avLst/>
          </a:prstGeom>
        </p:spPr>
      </p:pic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3EBBEDB8-807C-4518-8BAA-6E954AA25F2B}"/>
              </a:ext>
            </a:extLst>
          </p:cNvPr>
          <p:cNvSpPr/>
          <p:nvPr/>
        </p:nvSpPr>
        <p:spPr>
          <a:xfrm>
            <a:off x="848780" y="5140556"/>
            <a:ext cx="8258902" cy="4735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Mode / Musik /Ereignisse /Erfindungen /Arbeit / Sport / Spiel</a:t>
            </a:r>
          </a:p>
        </p:txBody>
      </p:sp>
      <p:pic>
        <p:nvPicPr>
          <p:cNvPr id="6" name="Bild 5"/>
          <p:cNvPicPr/>
          <p:nvPr/>
        </p:nvPicPr>
        <p:blipFill>
          <a:blip r:embed="rId6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08055"/>
            <a:ext cx="9034176" cy="4674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unter dem Motto:</a:t>
            </a:r>
          </a:p>
          <a:p>
            <a:pPr marL="0" indent="0" algn="ctr">
              <a:buNone/>
            </a:pPr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bis 2024</a:t>
            </a:r>
          </a:p>
          <a:p>
            <a:pPr marL="0" indent="0" algn="ctr">
              <a:buNone/>
            </a:pPr>
            <a:endParaRPr lang="de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05601" y="5499691"/>
            <a:ext cx="2133600" cy="330524"/>
          </a:xfrm>
        </p:spPr>
        <p:txBody>
          <a:bodyPr/>
          <a:lstStyle/>
          <a:p>
            <a:fld id="{FF0ADFED-9934-D547-AAE7-AE2279662E93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7663EA92-DFA9-4C5C-8655-5D6BF8100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003" y="5541917"/>
            <a:ext cx="718340" cy="6329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56758B-48F9-4A06-BB76-31084AF06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812" y="4371461"/>
            <a:ext cx="745104" cy="5100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69A0CA1-3755-4E73-994F-C0A0CE7DF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4750" y="5540130"/>
            <a:ext cx="774613" cy="68783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2025C4E-DAEB-40CD-88AA-D67E1B963C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286" y="5560614"/>
            <a:ext cx="724007" cy="70531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B76EC67-EB80-4D83-B81C-8A0DCB347A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5763" y="4423101"/>
            <a:ext cx="724007" cy="81762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E64635D-E50A-4863-90B9-426A32A01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3858" y="5548182"/>
            <a:ext cx="880140" cy="82000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D1B5806-65E8-43F0-A5FB-A1553AFD13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2954" y="5548182"/>
            <a:ext cx="862372" cy="72525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6F884C1-D74C-4871-B7FD-2B9F1A4256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5961" y="4610918"/>
            <a:ext cx="583001" cy="61368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FE7135E-625A-47FC-A527-D16014AC63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542" y="4615802"/>
            <a:ext cx="701729" cy="58027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D82A226-BB48-4A23-A920-F94BD3AFAB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3994" y="4575802"/>
            <a:ext cx="663125" cy="6375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1116683-5D09-410C-81F4-E03EFC127790}"/>
              </a:ext>
            </a:extLst>
          </p:cNvPr>
          <p:cNvSpPr txBox="1"/>
          <p:nvPr/>
        </p:nvSpPr>
        <p:spPr>
          <a:xfrm>
            <a:off x="8304712" y="5199607"/>
            <a:ext cx="7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de-CH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FDB0C7-0CC5-4873-BA10-D56438918121}"/>
              </a:ext>
            </a:extLst>
          </p:cNvPr>
          <p:cNvSpPr txBox="1"/>
          <p:nvPr/>
        </p:nvSpPr>
        <p:spPr>
          <a:xfrm>
            <a:off x="780709" y="5174630"/>
            <a:ext cx="7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1F8A4FD8-4A55-48F9-9958-7F551807BA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50289" y="5556977"/>
            <a:ext cx="908846" cy="30923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C6D756B-14A2-4679-BC96-836301FD1E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5802" y="5578542"/>
            <a:ext cx="900113" cy="61912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477BE41-BB45-4C00-BF50-389C589AEB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38889" y="4315469"/>
            <a:ext cx="583002" cy="859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07A108-ED3A-4587-83C8-7CD392E859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352" y="4863489"/>
            <a:ext cx="1638945" cy="33697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A55CC2B-318C-4C8F-9EF5-77DD9D6F0EA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82031" y="967842"/>
            <a:ext cx="5085430" cy="847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D10CF9D-B6DB-457F-B507-9845E4F126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55526" y="4609124"/>
            <a:ext cx="1301017" cy="37453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3D15EE2-FA72-4A10-8541-F46891B36D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24789" y="5574740"/>
            <a:ext cx="1007439" cy="6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6926" y="2007339"/>
            <a:ext cx="7246507" cy="367947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Vorstellung OK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Fragen / Diskussionen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Apéro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/ Interessante Gespräche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6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257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5031" y="1444323"/>
            <a:ext cx="7499369" cy="497173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OK Präsident					Walter Bauen </a:t>
            </a:r>
          </a:p>
          <a:p>
            <a:pPr marL="0" indent="0">
              <a:spcBef>
                <a:spcPts val="300"/>
              </a:spcBef>
              <a:buNone/>
            </a:pPr>
            <a:endParaRPr lang="de-DE" sz="7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Bau 							Fritz Krähenbühl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300"/>
              </a:spcBef>
              <a:buNone/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Infrastruktur					Stefan Buri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								Karina von Ballmoos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Finanzen						Doris </a:t>
            </a:r>
            <a:r>
              <a:rPr lang="de-DE" sz="7400" b="1" dirty="0" err="1">
                <a:latin typeface="Arial" panose="020B0604020202020204" pitchFamily="34" charset="0"/>
                <a:cs typeface="Arial" panose="020B0604020202020204" pitchFamily="34" charset="0"/>
              </a:rPr>
              <a:t>Bärtschi</a:t>
            </a: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300"/>
              </a:spcBef>
              <a:buNone/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Marketing						Esther </a:t>
            </a:r>
            <a:r>
              <a:rPr lang="de-DE" sz="7400" b="1" dirty="0" err="1">
                <a:latin typeface="Arial" panose="020B0604020202020204" pitchFamily="34" charset="0"/>
                <a:cs typeface="Arial" panose="020B0604020202020204" pitchFamily="34" charset="0"/>
              </a:rPr>
              <a:t>Anandakumaran</a:t>
            </a:r>
            <a:endParaRPr lang="de-DE" sz="7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								Karina von Ballmoos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Festivitäten / Umzug 			Beno Schaffer </a:t>
            </a:r>
          </a:p>
          <a:p>
            <a:pPr marL="0" indent="0">
              <a:spcBef>
                <a:spcPts val="300"/>
              </a:spcBef>
              <a:buNone/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Markt / Sponsoring				Silvia König 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de-DE" sz="7400" b="1" dirty="0">
                <a:latin typeface="Arial" panose="020B0604020202020204" pitchFamily="34" charset="0"/>
                <a:cs typeface="Arial" panose="020B0604020202020204" pitchFamily="34" charset="0"/>
              </a:rPr>
              <a:t>Sekretariat	 					Tania Gerber 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7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erade Verbindung 6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Was wollen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25698"/>
            <a:ext cx="8229600" cy="120563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Dorfgeist wieder aufleben lassen, </a:t>
            </a:r>
          </a:p>
          <a:p>
            <a:pPr marL="457200" lvl="1" indent="0" algn="ctr">
              <a:buNone/>
            </a:pP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Leuten von hier!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8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719864">
            <a:off x="5798441" y="3518639"/>
            <a:ext cx="258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sich treffen</a:t>
            </a:r>
          </a:p>
        </p:txBody>
      </p:sp>
      <p:sp>
        <p:nvSpPr>
          <p:cNvPr id="9" name="Textfeld 8"/>
          <p:cNvSpPr txBox="1"/>
          <p:nvPr/>
        </p:nvSpPr>
        <p:spPr>
          <a:xfrm rot="280218">
            <a:off x="2436313" y="4004522"/>
            <a:ext cx="553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Vereine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kennen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10" name="Textfeld 9"/>
          <p:cNvSpPr txBox="1"/>
          <p:nvPr/>
        </p:nvSpPr>
        <p:spPr>
          <a:xfrm rot="21008729">
            <a:off x="1152396" y="3167390"/>
            <a:ext cx="326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Spass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haben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7221" y="4752015"/>
            <a:ext cx="38079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Gewerbler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antreffen </a:t>
            </a:r>
          </a:p>
          <a:p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 rot="20939100">
            <a:off x="3647736" y="5228247"/>
            <a:ext cx="503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zusammen etwas erreichen</a:t>
            </a:r>
          </a:p>
        </p:txBody>
      </p:sp>
    </p:spTree>
    <p:extLst>
      <p:ext uri="{BB962C8B-B14F-4D97-AF65-F5344CB8AC3E}">
        <p14:creationId xmlns:p14="http://schemas.microsoft.com/office/powerpoint/2010/main" val="19624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Verein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752817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Im 2013 haben wir den Verein Dorffeste Oberburg gegründet, damit wir: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Offiziell einem Zweck nachgehen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Liegenschaften der Gemeinde mieten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Strukturen eines Vereins leben können</a:t>
            </a:r>
          </a:p>
          <a:p>
            <a:pPr marL="0" indent="0" algn="ctr">
              <a:spcBef>
                <a:spcPts val="100"/>
              </a:spcBef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Zweck</a:t>
            </a:r>
          </a:p>
          <a:p>
            <a:pPr marL="0" indent="0" algn="ctr">
              <a:spcBef>
                <a:spcPts val="100"/>
              </a:spcBef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Bei einem allfälligen Gewinn werden weitere Feste organisiert und gemeinnützige Projekte in Oberburg unterstützt.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FED-9934-D547-AAE7-AE2279662E93}" type="slidenum">
              <a:rPr lang="de-DE" smtClean="0"/>
              <a:t>9</a:t>
            </a:fld>
            <a:endParaRPr lang="de-DE"/>
          </a:p>
        </p:txBody>
      </p:sp>
      <p:pic>
        <p:nvPicPr>
          <p:cNvPr id="5" name="Bild 4"/>
          <p:cNvPicPr/>
          <p:nvPr/>
        </p:nvPicPr>
        <p:blipFill>
          <a:blip r:embed="rId2"/>
          <a:srcRect/>
          <a:stretch/>
        </p:blipFill>
        <p:spPr bwMode="auto">
          <a:xfrm>
            <a:off x="7904910" y="494139"/>
            <a:ext cx="537047" cy="669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 Verbindung 5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Bildschirmpräsentation (4:3)</PresentationFormat>
  <Paragraphs>339</Paragraphs>
  <Slides>30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Programm </vt:lpstr>
      <vt:lpstr>OK</vt:lpstr>
      <vt:lpstr>Was wollen wir?</vt:lpstr>
      <vt:lpstr>Verein </vt:lpstr>
      <vt:lpstr>Verein </vt:lpstr>
      <vt:lpstr>Termin </vt:lpstr>
      <vt:lpstr>Festivitäten</vt:lpstr>
      <vt:lpstr>Festivitäten</vt:lpstr>
      <vt:lpstr>Festivitäten</vt:lpstr>
      <vt:lpstr>Festivitäten</vt:lpstr>
      <vt:lpstr>Aktivitäten </vt:lpstr>
      <vt:lpstr>Märit</vt:lpstr>
      <vt:lpstr>Umzug</vt:lpstr>
      <vt:lpstr>PowerPoint-Präsentation</vt:lpstr>
      <vt:lpstr>Änteli     fischen</vt:lpstr>
      <vt:lpstr>Was bieten wir als Organisator</vt:lpstr>
      <vt:lpstr>Standbetreiber bringen</vt:lpstr>
      <vt:lpstr>Finanzierung </vt:lpstr>
      <vt:lpstr>Sponsoren </vt:lpstr>
      <vt:lpstr>Getränke </vt:lpstr>
      <vt:lpstr>Getränke und Food </vt:lpstr>
      <vt:lpstr>Personal </vt:lpstr>
      <vt:lpstr>Kosten für Vereine und Gewerbe </vt:lpstr>
      <vt:lpstr>Kosten Märit Stände </vt:lpstr>
      <vt:lpstr>Fortsetzung..?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Bauen</dc:creator>
  <cp:lastModifiedBy>karina von ballmoos-niederhauser</cp:lastModifiedBy>
  <cp:revision>108</cp:revision>
  <cp:lastPrinted>2013-11-13T18:48:14Z</cp:lastPrinted>
  <dcterms:created xsi:type="dcterms:W3CDTF">2013-10-30T18:19:25Z</dcterms:created>
  <dcterms:modified xsi:type="dcterms:W3CDTF">2023-01-18T19:39:34Z</dcterms:modified>
</cp:coreProperties>
</file>